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324" r:id="rId3"/>
    <p:sldId id="304" r:id="rId4"/>
    <p:sldId id="321" r:id="rId5"/>
    <p:sldId id="322" r:id="rId6"/>
    <p:sldId id="325" r:id="rId7"/>
    <p:sldId id="326" r:id="rId8"/>
    <p:sldId id="327" r:id="rId9"/>
    <p:sldId id="328" r:id="rId10"/>
    <p:sldId id="329" r:id="rId11"/>
    <p:sldId id="330" r:id="rId12"/>
    <p:sldId id="331" r:id="rId13"/>
    <p:sldId id="332" r:id="rId14"/>
    <p:sldId id="333" r:id="rId15"/>
    <p:sldId id="334" r:id="rId16"/>
    <p:sldId id="323" r:id="rId17"/>
    <p:sldId id="319" r:id="rId18"/>
    <p:sldId id="320" r:id="rId19"/>
    <p:sldId id="306" r:id="rId20"/>
    <p:sldId id="257" r:id="rId21"/>
    <p:sldId id="316" r:id="rId22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CA59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79211" autoAdjust="0"/>
  </p:normalViewPr>
  <p:slideViewPr>
    <p:cSldViewPr>
      <p:cViewPr>
        <p:scale>
          <a:sx n="60" d="100"/>
          <a:sy n="60" d="100"/>
        </p:scale>
        <p:origin x="-210" y="-7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1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5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E88BD95-0A46-42E7-8461-4E7F4C8165F7}" type="datetimeFigureOut">
              <a:rPr lang="en-IN"/>
              <a:pPr>
                <a:defRPr/>
              </a:pPr>
              <a:t>09-08-2017</a:t>
            </a:fld>
            <a:endParaRPr lang="en-IN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IN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  <a:endParaRPr lang="en-IN" noProof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25C7BA13-CF87-40AF-BAB7-56837A469C0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  <p:extLst>
      <p:ext uri="{BB962C8B-B14F-4D97-AF65-F5344CB8AC3E}">
        <p14:creationId xmlns:p14="http://schemas.microsoft.com/office/powerpoint/2010/main" val="331257602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1507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 smtClean="0"/>
          </a:p>
        </p:txBody>
      </p:sp>
      <p:sp>
        <p:nvSpPr>
          <p:cNvPr id="23556" name="Slide Number Placeholder 3"/>
          <p:cNvSpPr>
            <a:spLocks noGrp="1"/>
          </p:cNvSpPr>
          <p:nvPr>
            <p:ph type="sldNum" sz="quarter" idx="5"/>
          </p:nvPr>
        </p:nvSpPr>
        <p:spPr bwMode="auto"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fld id="{073B9900-9D67-4319-94FA-F152064D1AD1}" type="slidenum">
              <a:rPr lang="en-IN" smtClean="0"/>
              <a:pPr fontAlgn="base">
                <a:spcBef>
                  <a:spcPct val="0"/>
                </a:spcBef>
                <a:spcAft>
                  <a:spcPct val="0"/>
                </a:spcAft>
                <a:defRPr/>
              </a:pPr>
              <a:t>1</a:t>
            </a:fld>
            <a:endParaRPr lang="en-IN" smtClean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C7BA13-CF87-40AF-BAB7-56837A469C0D}" type="slidenum">
              <a:rPr lang="en-IN" smtClean="0"/>
              <a:pPr>
                <a:defRPr/>
              </a:pPr>
              <a:t>4</a:t>
            </a:fld>
            <a:endParaRPr lang="en-IN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Hardware</a:t>
            </a:r>
            <a:r>
              <a:rPr lang="en-US" baseline="0" dirty="0" smtClean="0"/>
              <a:t> , Software (Application Software (Help to solve specific Problem) and System Software (More effective use of computer))</a:t>
            </a:r>
            <a:endParaRPr lang="en-IN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25C7BA13-CF87-40AF-BAB7-56837A469C0D}" type="slidenum">
              <a:rPr lang="en-IN" smtClean="0"/>
              <a:pPr>
                <a:defRPr/>
              </a:pPr>
              <a:t>5</a:t>
            </a:fld>
            <a:endParaRPr lang="en-IN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232BEA0-321F-4A65-B911-221EBF5E0180}" type="datetime1">
              <a:rPr lang="en-US"/>
              <a:pPr>
                <a:defRPr/>
              </a:pPr>
              <a:t>8/9/2017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CB56548-22AD-4CF6-81EB-1C6E6DED3783}" type="datetime1">
              <a:rPr lang="en-US"/>
              <a:pPr>
                <a:defRPr/>
              </a:pPr>
              <a:t>8/9/2017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28072BF-A8FB-43C2-A4C8-8EA5BC398AC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119EC4F-0D6A-4498-85BD-5F9F1E107485}" type="datetime1">
              <a:rPr lang="en-US"/>
              <a:pPr>
                <a:defRPr/>
              </a:pPr>
              <a:t>8/9/2017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8EDEBE8E-94C7-47C0-A2A9-CCF258A951C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1C07CE0-D148-4C07-82B7-688DB639420A}" type="datetime1">
              <a:rPr lang="en-US"/>
              <a:pPr>
                <a:defRPr/>
              </a:pPr>
              <a:t>8/9/2017</a:t>
            </a:fld>
            <a:endParaRPr lang="en-IN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8C409C4-E0AE-4AD2-9AF6-723CE44F2786}" type="datetime1">
              <a:rPr lang="en-US"/>
              <a:pPr>
                <a:defRPr/>
              </a:pPr>
              <a:t>8/9/2017</a:t>
            </a:fld>
            <a:endParaRPr lang="en-I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9C22846-5784-4A4E-806A-9247FD193F1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8463F18-4C5D-48EB-9242-55F21462132B}" type="datetime1">
              <a:rPr lang="en-US"/>
              <a:pPr>
                <a:defRPr/>
              </a:pPr>
              <a:t>8/9/2017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7AD4C4F3-F6F7-4760-B48F-CCEDC23A284D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4299CBE-1AE2-4741-A1AF-ECD455A9A18A}" type="datetime1">
              <a:rPr lang="en-US"/>
              <a:pPr>
                <a:defRPr/>
              </a:pPr>
              <a:t>8/9/2017</a:t>
            </a:fld>
            <a:endParaRPr lang="en-I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D95711EE-861F-4496-9BE6-196233FE62B5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04A5F5F-938C-4ADA-A094-79ADEC46EB5F}" type="datetime1">
              <a:rPr lang="en-US"/>
              <a:pPr>
                <a:defRPr/>
              </a:pPr>
              <a:t>8/9/2017</a:t>
            </a:fld>
            <a:endParaRPr lang="en-I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7218330-0FAE-4A18-BB54-F123DC5C53DE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3A1113F-A01C-4574-872A-4B1206FA2E57}" type="datetime1">
              <a:rPr lang="en-US"/>
              <a:pPr>
                <a:defRPr/>
              </a:pPr>
              <a:t>8/9/2017</a:t>
            </a:fld>
            <a:endParaRPr lang="en-I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5905B857-E104-4252-BFE3-42BD783CC088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9720969-0716-4A23-AA13-5287CAD78948}" type="datetime1">
              <a:rPr lang="en-US"/>
              <a:pPr>
                <a:defRPr/>
              </a:pPr>
              <a:t>8/9/2017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222243AE-CFA8-414F-A1FC-1FFD53FA8AA2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IN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IN" noProof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13CD0CF-D00E-4329-BCB9-BA1F42660177}" type="datetime1">
              <a:rPr lang="en-US"/>
              <a:pPr>
                <a:defRPr/>
              </a:pPr>
              <a:t>8/9/2017</a:t>
            </a:fld>
            <a:endParaRPr lang="en-I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I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+mn-lt"/>
                <a:cs typeface="+mn-cs"/>
              </a:defRPr>
            </a:lvl1pPr>
          </a:lstStyle>
          <a:p>
            <a:pPr>
              <a:defRPr/>
            </a:pPr>
            <a:fld id="{4A435796-13D9-4D5A-8A34-6E9F79819D89}" type="slidenum">
              <a:rPr lang="en-IN"/>
              <a:pPr>
                <a:defRPr/>
              </a:pPr>
              <a:t>‹#›</a:t>
            </a:fld>
            <a:endParaRPr lang="en-IN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Placeholder 1"/>
          <p:cNvSpPr>
            <a:spLocks noGrp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  <a:endParaRPr lang="en-IN" smtClean="0"/>
          </a:p>
        </p:txBody>
      </p:sp>
      <p:sp>
        <p:nvSpPr>
          <p:cNvPr id="10243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IN" smtClean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51228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400">
                <a:solidFill>
                  <a:schemeClr val="tx1">
                    <a:tint val="75000"/>
                  </a:schemeClr>
                </a:solidFill>
                <a:latin typeface="Tahoma" panose="020B0604030504040204" pitchFamily="34" charset="0"/>
                <a:ea typeface="Tahoma" panose="020B0604030504040204" pitchFamily="34" charset="0"/>
                <a:cs typeface="Tahoma" panose="020B0604030504040204" pitchFamily="34" charset="0"/>
              </a:defRPr>
            </a:lvl1pPr>
          </a:lstStyle>
          <a:p>
            <a:pPr>
              <a:defRPr/>
            </a:pPr>
            <a:fld id="{2B959E1B-3C60-45BE-B6D2-2F96B8DDE44B}" type="datetime1">
              <a:rPr lang="en-US"/>
              <a:pPr>
                <a:defRPr/>
              </a:pPr>
              <a:t>8/9/2017</a:t>
            </a:fld>
            <a:endParaRPr lang="en-IN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</p:sldLayoutIdLst>
  <p:hf sldNum="0" hdr="0" ftr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.xml"/><Relationship Id="rId1" Type="http://schemas.openxmlformats.org/officeDocument/2006/relationships/vmlDrawing" Target="../drawings/vmlDrawing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.bin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1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1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2.v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3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13.bin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4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5.vml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7.vml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8.vml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9.vml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0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20.bin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4.bin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5.bin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6.bin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7.bin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8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5" Type="http://schemas.openxmlformats.org/officeDocument/2006/relationships/image" Target="../media/image1.png"/><Relationship Id="rId4" Type="http://schemas.openxmlformats.org/officeDocument/2006/relationships/oleObject" Target="../embeddings/oleObject9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9388" y="2349500"/>
            <a:ext cx="8856662" cy="1325563"/>
          </a:xfrm>
        </p:spPr>
        <p:txBody>
          <a:bodyPr rtlCol="0">
            <a:no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  <a:t>CSE211</a:t>
            </a:r>
            <a:br>
              <a:rPr lang="en-US" sz="5400" dirty="0" smtClean="0">
                <a:solidFill>
                  <a:schemeClr val="tx2">
                    <a:lumMod val="50000"/>
                  </a:schemeClr>
                </a:solidFill>
                <a:latin typeface="Broadway" pitchFamily="82" charset="0"/>
              </a:rPr>
            </a:br>
            <a:r>
              <a:rPr lang="en-US" sz="5400" dirty="0"/>
              <a:t>COMPUTER ORGANIZATION AND DESIGN</a:t>
            </a:r>
            <a:endParaRPr lang="en-IN" sz="5400" dirty="0">
              <a:solidFill>
                <a:schemeClr val="tx2">
                  <a:lumMod val="50000"/>
                </a:schemeClr>
              </a:solidFill>
              <a:latin typeface="Broadway" pitchFamily="82" charset="0"/>
            </a:endParaRPr>
          </a:p>
        </p:txBody>
      </p:sp>
      <p:graphicFrame>
        <p:nvGraphicFramePr>
          <p:cNvPr id="1026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1042988" y="4437063"/>
            <a:ext cx="7058025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5" name="TextBox 4"/>
          <p:cNvSpPr txBox="1"/>
          <p:nvPr/>
        </p:nvSpPr>
        <p:spPr>
          <a:xfrm>
            <a:off x="3822700" y="5084763"/>
            <a:ext cx="1770063" cy="4619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2400" dirty="0">
                <a:solidFill>
                  <a:schemeClr val="accent1">
                    <a:lumMod val="75000"/>
                  </a:schemeClr>
                </a:solidFill>
                <a:latin typeface="Arial Rounded MT Bold" pitchFamily="34" charset="0"/>
                <a:cs typeface="+mn-cs"/>
              </a:rPr>
              <a:t>Lecture #0</a:t>
            </a:r>
            <a:endParaRPr lang="en-IN" sz="2400" dirty="0">
              <a:solidFill>
                <a:schemeClr val="accent1">
                  <a:lumMod val="75000"/>
                </a:schemeClr>
              </a:solidFill>
              <a:latin typeface="Arial Rounded MT Bold" pitchFamily="34" charset="0"/>
              <a:cs typeface="+mn-cs"/>
            </a:endParaRPr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1895059F-776C-4ADA-9800-80C24A72B12C}" type="datetime1">
              <a:rPr lang="en-US"/>
              <a:pPr>
                <a:defRPr/>
              </a:pPr>
              <a:t>8/9/2017</a:t>
            </a:fld>
            <a:endParaRPr lang="en-IN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15962"/>
          </a:xfrm>
        </p:spPr>
        <p:txBody>
          <a:bodyPr/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Characteristics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1000" y="1143000"/>
            <a:ext cx="8229600" cy="4525963"/>
          </a:xfrm>
        </p:spPr>
        <p:txBody>
          <a:bodyPr/>
          <a:lstStyle/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Use of transistors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Reliable in comparison to first generation computers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Smaller size as compared to first generation computers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Generated less heat as compared to first generation computers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Consumed less electricity as compared to first generation computers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Faster than first generation computers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Still very costly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AC required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Supported machine and assembly languages</a:t>
            </a:r>
          </a:p>
          <a:p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30721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2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Font typeface="Wingdings" pitchFamily="2" charset="2"/>
              <a:buChar char="v"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Third Generation Computers (1964-1971)</a:t>
            </a:r>
            <a:endParaRPr lang="en-IN" sz="26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pic>
        <p:nvPicPr>
          <p:cNvPr id="28674" name="Picture 2" descr="F:\LPU\Computer Architecture\PPT_images\3rd gen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828800" y="2209800"/>
            <a:ext cx="5105400" cy="3639344"/>
          </a:xfrm>
          <a:prstGeom prst="rect">
            <a:avLst/>
          </a:prstGeom>
          <a:noFill/>
        </p:spPr>
      </p:pic>
      <p:graphicFrame>
        <p:nvGraphicFramePr>
          <p:cNvPr id="29697" name="Object 109"/>
          <p:cNvGraphicFramePr>
            <a:graphicFrameLocks noChangeAspect="1"/>
          </p:cNvGraphicFramePr>
          <p:nvPr/>
        </p:nvGraphicFramePr>
        <p:xfrm>
          <a:off x="7391400" y="15875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698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58750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Characteristics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IC used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More reliable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Smaller size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Generated less heat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Consumed lesser electricity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Supported high-level language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28674" name="Object 109"/>
          <p:cNvGraphicFramePr>
            <a:graphicFrameLocks noChangeAspect="1"/>
          </p:cNvGraphicFramePr>
          <p:nvPr/>
        </p:nvGraphicFramePr>
        <p:xfrm>
          <a:off x="7391400" y="15875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675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58750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>
              <a:buFont typeface="Wingdings" pitchFamily="2" charset="2"/>
              <a:buChar char="v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Fourth Generation (1971- Present)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pic>
        <p:nvPicPr>
          <p:cNvPr id="29698" name="Picture 2" descr="F:\LPU\Computer Architecture\PPT_images\4th gen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905000" y="1905000"/>
            <a:ext cx="4724400" cy="3581400"/>
          </a:xfrm>
          <a:prstGeom prst="rect">
            <a:avLst/>
          </a:prstGeom>
          <a:noFill/>
        </p:spPr>
      </p:pic>
      <p:graphicFrame>
        <p:nvGraphicFramePr>
          <p:cNvPr id="27649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50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Characteristics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VLSI technology used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Very cheap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Portable and reliable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Use of PCs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Very small size</a:t>
            </a:r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26625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26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295400"/>
            <a:ext cx="8229600" cy="1143000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sz="3200" b="1" dirty="0" smtClean="0">
                <a:latin typeface="Times New Roman" pitchFamily="18" charset="0"/>
                <a:cs typeface="Times New Roman" pitchFamily="18" charset="0"/>
              </a:rPr>
              <a:t>Fifth Generation Computers (Present and Beyond)</a:t>
            </a:r>
            <a:endParaRPr lang="en-IN" sz="32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33400" y="2971800"/>
            <a:ext cx="8229600" cy="4525963"/>
          </a:xfrm>
        </p:spPr>
        <p:txBody>
          <a:bodyPr/>
          <a:lstStyle/>
          <a:p>
            <a:r>
              <a:rPr lang="en-US" dirty="0" smtClean="0"/>
              <a:t>Taking shape in advanced research laboratories</a:t>
            </a:r>
          </a:p>
          <a:p>
            <a:r>
              <a:rPr lang="en-US" dirty="0" smtClean="0"/>
              <a:t>Artificial Intelligence</a:t>
            </a:r>
          </a:p>
          <a:p>
            <a:r>
              <a:rPr lang="en-US" dirty="0" smtClean="0"/>
              <a:t>Massive parallel processing</a:t>
            </a:r>
            <a:endParaRPr lang="en-IN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25601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0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388" y="274638"/>
            <a:ext cx="7921625" cy="1143000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About CSE 211</a:t>
            </a:r>
            <a:endParaRPr lang="en-US" sz="40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600" b="1" dirty="0">
              <a:latin typeface="Times New Roman" pitchFamily="18" charset="0"/>
              <a:cs typeface="Times New Roman" pitchFamily="18" charset="0"/>
            </a:endParaRP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	• Computer Architecture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	• Computer Organization</a:t>
            </a:r>
          </a:p>
          <a:p>
            <a:pPr marL="0" indent="0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	• Computer Design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BED890-5471-4570-B5B1-CAAA4DCEFA0F}" type="datetime1">
              <a:rPr lang="en-US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3074" name="Object 16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57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1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Why Take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CSE211?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Autofit/>
          </a:bodyPr>
          <a:lstStyle/>
          <a:p>
            <a:pPr marL="0" indent="0" algn="just" eaLnBrk="1" fontAlgn="auto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Core Subject</a:t>
            </a:r>
          </a:p>
          <a:p>
            <a:pPr marL="0" indent="0" algn="just" eaLnBrk="1" fontAlgn="auto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Embedded Programming</a:t>
            </a:r>
          </a:p>
          <a:p>
            <a:pPr marL="0" indent="0" algn="just" eaLnBrk="1" fontAlgn="auto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It can help you write better Code!</a:t>
            </a:r>
          </a:p>
          <a:p>
            <a:pPr marL="0" indent="0" algn="just" eaLnBrk="1" fontAlgn="auto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Proper Utilization of Resources </a:t>
            </a:r>
          </a:p>
          <a:p>
            <a:pPr marL="0" indent="0" algn="just" eaLnBrk="1" fontAlgn="auto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Essential to understand OS/Compiler</a:t>
            </a:r>
            <a:endParaRPr lang="en-US" sz="2600" dirty="0"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marL="0" indent="0" algn="ju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Fun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!!!</a:t>
            </a:r>
          </a:p>
          <a:p>
            <a:pPr marL="0" indent="0" algn="just" eaLnBrk="1" fontAlgn="auto" hangingPunct="1">
              <a:spcAft>
                <a:spcPts val="0"/>
              </a:spcAft>
              <a:buFont typeface="Arial" pitchFamily="34" charset="0"/>
              <a:buNone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	•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Who wouldn’t want to know the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magician’s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tricks?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BED890-5471-4570-B5B1-CAAA4DCEFA0F}" type="datetime1">
              <a:rPr lang="en-US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5122" name="Object 14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23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1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rtlCol="0"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b="1" dirty="0">
                <a:latin typeface="Times New Roman" pitchFamily="18" charset="0"/>
                <a:cs typeface="Times New Roman" pitchFamily="18" charset="0"/>
              </a:rPr>
              <a:t>CSE 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211 </a:t>
            </a:r>
            <a:r>
              <a:rPr lang="en-US" b="1" dirty="0">
                <a:latin typeface="Times New Roman" pitchFamily="18" charset="0"/>
                <a:cs typeface="Times New Roman" pitchFamily="18" charset="0"/>
              </a:rPr>
              <a:t>Implementation</a:t>
            </a:r>
            <a:br>
              <a:rPr lang="en-US" b="1" dirty="0">
                <a:latin typeface="Times New Roman" pitchFamily="18" charset="0"/>
                <a:cs typeface="Times New Roman" pitchFamily="18" charset="0"/>
              </a:rPr>
            </a:br>
            <a:endParaRPr lang="en-US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14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Lectures</a:t>
            </a:r>
          </a:p>
          <a:p>
            <a:pPr eaLnBrk="1" hangingPunct="1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Class Test/Quiz</a:t>
            </a:r>
          </a:p>
          <a:p>
            <a:pPr eaLnBrk="1" hangingPunct="1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Exams</a:t>
            </a:r>
          </a:p>
          <a:p>
            <a:pPr eaLnBrk="1" hangingPunct="1"/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Grades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quarter" idx="10"/>
          </p:nvPr>
        </p:nvSpPr>
        <p:spPr/>
        <p:txBody>
          <a:bodyPr/>
          <a:lstStyle/>
          <a:p>
            <a:pPr>
              <a:defRPr/>
            </a:pPr>
            <a:fld id="{38BED890-5471-4570-B5B1-CAAA4DCEFA0F}" type="datetime1">
              <a:rPr lang="en-US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6146" name="Object 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7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Course Assessment Model</a:t>
            </a:r>
            <a:endParaRPr lang="en-IN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50688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None/>
              <a:defRPr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Marks break up*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Attendance					  5</a:t>
            </a: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CA (All tests) 					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25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MTE					</a:t>
            </a: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US" sz="2600" smtClean="0">
                <a:latin typeface="Times New Roman" pitchFamily="18" charset="0"/>
                <a:cs typeface="Times New Roman" pitchFamily="18" charset="0"/>
              </a:rPr>
              <a:t>20</a:t>
            </a: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ETE						50</a:t>
            </a:r>
          </a:p>
          <a:p>
            <a:pPr eaLnBrk="1" fontAlgn="auto" hangingPunct="1">
              <a:spcAft>
                <a:spcPts val="0"/>
              </a:spcAft>
              <a:buNone/>
              <a:defRPr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	Total					         100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sz="26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7170" name="Object 48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7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4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173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B81A16E-342D-4F39-A081-D2C7D7852652}" type="datetime1">
              <a:rPr lang="en-US" smtClean="0">
                <a:solidFill>
                  <a:srgbClr val="89898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8/9/2017</a:t>
            </a:fld>
            <a:endParaRPr lang="en-IN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 smtClean="0"/>
              <a:t>We Will Talk About</a:t>
            </a:r>
            <a:endParaRPr lang="en-IN" b="1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Course Details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Basic Terms of Computers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Basic Organization of Computers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Historical Perspective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About CSE 211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Why Take CSE 211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CSE 211 Implementation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Course Assessment Model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Course Content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Computer Architecture</a:t>
            </a:r>
          </a:p>
          <a:p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15361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62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5" name="Picture 8" descr="C:\Users\hp\AppData\Local\Microsoft\Windows\Temporary Internet Files\Content.IE5\AXPCH7KH\MC900293476[1].wmf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092950" y="3644900"/>
            <a:ext cx="1933575" cy="31019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19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The course contents</a:t>
            </a:r>
            <a:endParaRPr lang="en-IN" sz="4000" b="1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738"/>
            <a:ext cx="8229600" cy="50688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Basics Of Digital </a:t>
            </a:r>
            <a:r>
              <a:rPr lang="en-US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Electronics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Register Transfer and Micro </a:t>
            </a:r>
            <a:r>
              <a:rPr lang="en-US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Operations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Basic Computer </a:t>
            </a:r>
            <a:r>
              <a:rPr lang="en-US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Organization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Control </a:t>
            </a:r>
            <a:r>
              <a:rPr lang="en-US" sz="2600" dirty="0" smtClean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Unit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rgbClr val="FF0000"/>
                </a:solidFill>
                <a:latin typeface="Times New Roman" pitchFamily="18" charset="0"/>
                <a:cs typeface="Times New Roman" pitchFamily="18" charset="0"/>
              </a:rPr>
              <a:t>Central Processing Unit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Computer </a:t>
            </a:r>
            <a:r>
              <a:rPr 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Arithmetic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Input-Output Organization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Memory </a:t>
            </a:r>
            <a:r>
              <a:rPr lang="en-US" sz="260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Unit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sz="2600" dirty="0">
                <a:solidFill>
                  <a:schemeClr val="tx2">
                    <a:lumMod val="60000"/>
                    <a:lumOff val="40000"/>
                  </a:schemeClr>
                </a:solidFill>
                <a:latin typeface="Times New Roman" pitchFamily="18" charset="0"/>
                <a:cs typeface="Times New Roman" pitchFamily="18" charset="0"/>
              </a:rPr>
              <a:t>Introduction to Parallel Processing</a:t>
            </a:r>
          </a:p>
        </p:txBody>
      </p:sp>
      <p:graphicFrame>
        <p:nvGraphicFramePr>
          <p:cNvPr id="8194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195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198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FD71460E-2EAA-4D4C-B2E9-104E626D7E3E}" type="datetime1">
              <a:rPr lang="en-US" smtClean="0">
                <a:solidFill>
                  <a:srgbClr val="89898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8/9/2017</a:t>
            </a:fld>
            <a:endParaRPr lang="en-IN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9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IN" sz="4800" smtClean="0">
                <a:solidFill>
                  <a:srgbClr val="C00000"/>
                </a:solidFill>
              </a:rPr>
              <a:t>Computer Architecture</a:t>
            </a:r>
          </a:p>
        </p:txBody>
      </p:sp>
      <p:sp>
        <p:nvSpPr>
          <p:cNvPr id="7" name="Content Placeholder 6"/>
          <p:cNvSpPr>
            <a:spLocks noGrp="1"/>
          </p:cNvSpPr>
          <p:nvPr>
            <p:ph idx="1"/>
          </p:nvPr>
        </p:nvSpPr>
        <p:spPr/>
        <p:txBody>
          <a:bodyPr rtlCol="0">
            <a:normAutofit fontScale="92500" lnSpcReduction="10000"/>
          </a:bodyPr>
          <a:lstStyle/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“</a:t>
            </a:r>
            <a:r>
              <a:rPr lang="en-US" dirty="0" smtClean="0"/>
              <a:t>Architecture”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The </a:t>
            </a:r>
            <a:r>
              <a:rPr lang="en-US" dirty="0"/>
              <a:t>art and science of designing </a:t>
            </a:r>
            <a:r>
              <a:rPr lang="en-US" dirty="0" smtClean="0"/>
              <a:t>and constructing buildings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A </a:t>
            </a:r>
            <a:r>
              <a:rPr lang="en-US" dirty="0"/>
              <a:t>style and method of design and </a:t>
            </a:r>
            <a:r>
              <a:rPr lang="en-US" dirty="0" smtClean="0"/>
              <a:t>construction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Design</a:t>
            </a:r>
            <a:r>
              <a:rPr lang="en-US" dirty="0"/>
              <a:t>, the way components fit together</a:t>
            </a: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r>
              <a:rPr lang="en-US" dirty="0"/>
              <a:t> Computer </a:t>
            </a:r>
            <a:r>
              <a:rPr lang="en-US" dirty="0" smtClean="0"/>
              <a:t>Architecture</a:t>
            </a:r>
          </a:p>
          <a:p>
            <a:pPr lvl="1" eaLnBrk="1" fontAlgn="auto" hangingPunct="1">
              <a:spcAft>
                <a:spcPts val="0"/>
              </a:spcAft>
              <a:buFont typeface="Arial" pitchFamily="34" charset="0"/>
              <a:buChar char="–"/>
              <a:defRPr/>
            </a:pPr>
            <a:r>
              <a:rPr lang="en-US" dirty="0" smtClean="0"/>
              <a:t> The </a:t>
            </a:r>
            <a:r>
              <a:rPr lang="en-US" dirty="0"/>
              <a:t>overall design or structure of a </a:t>
            </a:r>
            <a:r>
              <a:rPr lang="en-US" dirty="0" smtClean="0"/>
              <a:t>computer system</a:t>
            </a:r>
            <a:r>
              <a:rPr lang="en-US" dirty="0"/>
              <a:t>, including the hardware and the </a:t>
            </a:r>
            <a:r>
              <a:rPr lang="en-US" dirty="0" smtClean="0"/>
              <a:t>software required </a:t>
            </a:r>
            <a:r>
              <a:rPr lang="en-US" dirty="0"/>
              <a:t>to run it, especially the internal </a:t>
            </a:r>
            <a:r>
              <a:rPr lang="en-US" dirty="0" smtClean="0"/>
              <a:t>structure of </a:t>
            </a:r>
            <a:r>
              <a:rPr lang="en-US" dirty="0"/>
              <a:t>the microprocessor</a:t>
            </a:r>
          </a:p>
        </p:txBody>
      </p:sp>
      <p:sp>
        <p:nvSpPr>
          <p:cNvPr id="9221" name="Date Placeholder 3"/>
          <p:cNvSpPr>
            <a:spLocks noGrp="1"/>
          </p:cNvSpPr>
          <p:nvPr>
            <p:ph type="dt" sz="quarter" idx="10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E14E079B-A52E-4928-8A2E-B11F7D0F897A}" type="datetime1">
              <a:rPr lang="en-US" smtClean="0">
                <a:solidFill>
                  <a:srgbClr val="89898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8/9/2017</a:t>
            </a:fld>
            <a:endParaRPr lang="en-IN" smtClean="0">
              <a:solidFill>
                <a:srgbClr val="898989"/>
              </a:solidFill>
            </a:endParaRPr>
          </a:p>
        </p:txBody>
      </p:sp>
      <p:cxnSp>
        <p:nvCxnSpPr>
          <p:cNvPr id="4" name="Straight Connector 3"/>
          <p:cNvCxnSpPr/>
          <p:nvPr/>
        </p:nvCxnSpPr>
        <p:spPr>
          <a:xfrm>
            <a:off x="611188" y="1268413"/>
            <a:ext cx="7056437" cy="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graphicFrame>
        <p:nvGraphicFramePr>
          <p:cNvPr id="9218" name="Object 43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19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43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1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l" eaLnBrk="1" hangingPunct="1"/>
            <a:r>
              <a:rPr lang="en-US" sz="4800" b="1" dirty="0" smtClean="0"/>
              <a:t>Course details</a:t>
            </a:r>
            <a:endParaRPr lang="en-IN" sz="4800" b="1" dirty="0" smtClean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789113"/>
            <a:ext cx="8229600" cy="5068887"/>
          </a:xfrm>
        </p:spPr>
        <p:txBody>
          <a:bodyPr rtlCol="0">
            <a:normAutofit/>
          </a:bodyPr>
          <a:lstStyle/>
          <a:p>
            <a:pPr eaLnBrk="1" fontAlgn="auto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LTP – 3 1 0 </a:t>
            </a:r>
          </a:p>
          <a:p>
            <a:pPr eaLnBrk="1" fontAlgn="auto" hangingPunct="1">
              <a:spcAft>
                <a:spcPts val="0"/>
              </a:spcAft>
              <a:buNone/>
              <a:defRPr/>
            </a:pP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    [Three lectures and </a:t>
            </a:r>
            <a:r>
              <a:rPr lang="en-US" sz="2600" dirty="0">
                <a:latin typeface="Times New Roman" pitchFamily="18" charset="0"/>
                <a:cs typeface="Times New Roman" pitchFamily="18" charset="0"/>
              </a:rPr>
              <a:t>One </a:t>
            </a:r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Tutorial/week]</a:t>
            </a:r>
          </a:p>
          <a:p>
            <a:pPr eaLnBrk="1" fontAlgn="auto" hangingPunct="1">
              <a:spcAft>
                <a:spcPts val="0"/>
              </a:spcAft>
              <a:buNone/>
              <a:defRPr/>
            </a:pPr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Wingdings" pitchFamily="2" charset="2"/>
              <a:buChar char="ü"/>
              <a:defRPr/>
            </a:pPr>
            <a:r>
              <a:rPr lang="en-US" sz="2600" b="1" dirty="0" smtClean="0">
                <a:latin typeface="Times New Roman" pitchFamily="18" charset="0"/>
                <a:cs typeface="Times New Roman" pitchFamily="18" charset="0"/>
              </a:rPr>
              <a:t>Text Book</a:t>
            </a:r>
            <a:endParaRPr lang="en-IN" sz="2600" b="1" dirty="0" smtClean="0">
              <a:latin typeface="Times New Roman" pitchFamily="18" charset="0"/>
              <a:cs typeface="Times New Roman" pitchFamily="18" charset="0"/>
            </a:endParaRPr>
          </a:p>
          <a:p>
            <a:pPr algn="just" eaLnBrk="1" fontAlgn="auto" hangingPunct="1">
              <a:spcAft>
                <a:spcPts val="0"/>
              </a:spcAft>
              <a:buNone/>
              <a:defRPr/>
            </a:pPr>
            <a:r>
              <a:rPr lang="en-IN" sz="2600" b="1" dirty="0" smtClean="0">
                <a:latin typeface="Times New Roman" pitchFamily="18" charset="0"/>
                <a:cs typeface="Times New Roman" pitchFamily="18" charset="0"/>
              </a:rPr>
              <a:t>	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COMPUTER SYSTEM ARCHITECTURE </a:t>
            </a:r>
            <a:r>
              <a:rPr lang="en-IN" sz="2600" dirty="0">
                <a:latin typeface="Times New Roman" pitchFamily="18" charset="0"/>
                <a:cs typeface="Times New Roman" pitchFamily="18" charset="0"/>
              </a:rPr>
              <a:t>by MORRIS MANO, 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Revised 3</a:t>
            </a:r>
            <a:r>
              <a:rPr lang="en-IN" sz="2600" baseline="30000" dirty="0" smtClean="0">
                <a:latin typeface="Times New Roman" pitchFamily="18" charset="0"/>
                <a:cs typeface="Times New Roman" pitchFamily="18" charset="0"/>
              </a:rPr>
              <a:t>rd</a:t>
            </a:r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  Edition, (2017)</a:t>
            </a:r>
            <a:endParaRPr lang="en-US" sz="2600" u="sng" dirty="0" smtClean="0">
              <a:latin typeface="Times New Roman" pitchFamily="18" charset="0"/>
              <a:cs typeface="Times New Roman" pitchFamily="18" charset="0"/>
            </a:endParaRPr>
          </a:p>
          <a:p>
            <a:pPr eaLnBrk="1" fontAlgn="auto" hangingPunct="1">
              <a:spcAft>
                <a:spcPts val="0"/>
              </a:spcAft>
              <a:buFont typeface="Arial" pitchFamily="34" charset="0"/>
              <a:buChar char="•"/>
              <a:defRPr/>
            </a:pPr>
            <a:endParaRPr lang="en-IN" sz="2600" dirty="0">
              <a:solidFill>
                <a:schemeClr val="accent6">
                  <a:lumMod val="75000"/>
                </a:schemeClr>
              </a:solidFill>
              <a:latin typeface="Times New Roman" pitchFamily="18" charset="0"/>
              <a:cs typeface="Times New Roman" pitchFamily="18" charset="0"/>
            </a:endParaRPr>
          </a:p>
        </p:txBody>
      </p:sp>
      <p:graphicFrame>
        <p:nvGraphicFramePr>
          <p:cNvPr id="2050" name="Object 58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51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5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053" name="Date Placeholder 3"/>
          <p:cNvSpPr>
            <a:spLocks noGrp="1"/>
          </p:cNvSpPr>
          <p:nvPr>
            <p:ph type="dt" sz="quarter" idx="10"/>
          </p:nvPr>
        </p:nvSpPr>
        <p:spPr bwMode="auto">
          <a:xfrm>
            <a:off x="179388" y="6519863"/>
            <a:ext cx="5122862" cy="365125"/>
          </a:xfrm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fld id="{24224EE5-23E4-4D90-8F20-6B7C5C893175}" type="datetime1">
              <a:rPr lang="en-US" smtClean="0">
                <a:solidFill>
                  <a:srgbClr val="898989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8/9/2017</a:t>
            </a:fld>
            <a:endParaRPr lang="en-IN" smtClean="0">
              <a:solidFill>
                <a:srgbClr val="89898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Basic Terms	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Digital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Digital Computers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Storage?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Base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Instruction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Program</a:t>
            </a:r>
          </a:p>
          <a:p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IN" sz="2600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38913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8914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3916362"/>
          </a:xfrm>
        </p:spPr>
        <p:txBody>
          <a:bodyPr/>
          <a:lstStyle/>
          <a:p>
            <a:r>
              <a:rPr lang="en-US" b="1" dirty="0" smtClean="0"/>
              <a:t>What are the components of Computers?</a:t>
            </a: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36865" name="Object 109"/>
          <p:cNvGraphicFramePr>
            <a:graphicFrameLocks noChangeAspect="1"/>
          </p:cNvGraphicFramePr>
          <p:nvPr/>
        </p:nvGraphicFramePr>
        <p:xfrm>
          <a:off x="7391400" y="15875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866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58750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" y="533400"/>
            <a:ext cx="8229600" cy="1143000"/>
          </a:xfrm>
        </p:spPr>
        <p:txBody>
          <a:bodyPr/>
          <a:lstStyle/>
          <a:p>
            <a:r>
              <a:rPr lang="en-US" sz="4000" b="1" dirty="0" smtClean="0"/>
              <a:t>Basic Organization of a Computer</a:t>
            </a:r>
            <a:endParaRPr lang="en-IN" sz="4000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pic>
        <p:nvPicPr>
          <p:cNvPr id="25602" name="Picture 2" descr="F:\LPU\Computer Architecture\PPT_images\Block diagram CO.jpg"/>
          <p:cNvPicPr>
            <a:picLocks noGrp="1" noChangeAspect="1" noChangeArrowheads="1"/>
          </p:cNvPicPr>
          <p:nvPr>
            <p:ph idx="1"/>
          </p:nvPr>
        </p:nvPicPr>
        <p:blipFill>
          <a:blip r:embed="rId3" cstate="print"/>
          <a:srcRect b="9358"/>
          <a:stretch>
            <a:fillRect/>
          </a:stretch>
        </p:blipFill>
        <p:spPr bwMode="auto">
          <a:xfrm>
            <a:off x="614362" y="1772444"/>
            <a:ext cx="7915275" cy="3790156"/>
          </a:xfrm>
          <a:prstGeom prst="rect">
            <a:avLst/>
          </a:prstGeom>
          <a:noFill/>
        </p:spPr>
      </p:pic>
      <p:graphicFrame>
        <p:nvGraphicFramePr>
          <p:cNvPr id="34817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818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000" b="1" dirty="0" smtClean="0">
                <a:latin typeface="Times New Roman" pitchFamily="18" charset="0"/>
                <a:cs typeface="Times New Roman" pitchFamily="18" charset="0"/>
              </a:rPr>
              <a:t>Historical Perspective</a:t>
            </a:r>
            <a:endParaRPr lang="en-IN" sz="4000" b="1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b="1" dirty="0" smtClean="0"/>
              <a:t>First generation Computers (1941-1956):</a:t>
            </a:r>
          </a:p>
          <a:p>
            <a:pPr>
              <a:buFont typeface="Wingdings" pitchFamily="2" charset="2"/>
              <a:buChar char="v"/>
            </a:pPr>
            <a:endParaRPr lang="en-IN" b="1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pic>
        <p:nvPicPr>
          <p:cNvPr id="26627" name="Picture 3" descr="F:\LPU\Computer Architecture\PPT_images\first Gen.jpg"/>
          <p:cNvPicPr>
            <a:picLocks noChangeAspect="1" noChangeArrowheads="1"/>
          </p:cNvPicPr>
          <p:nvPr/>
        </p:nvPicPr>
        <p:blipFill>
          <a:blip r:embed="rId3" cstate="print"/>
          <a:srcRect l="8163" r="10204"/>
          <a:stretch>
            <a:fillRect/>
          </a:stretch>
        </p:blipFill>
        <p:spPr bwMode="auto">
          <a:xfrm>
            <a:off x="1447800" y="2362200"/>
            <a:ext cx="6096000" cy="3848100"/>
          </a:xfrm>
          <a:prstGeom prst="rect">
            <a:avLst/>
          </a:prstGeom>
          <a:noFill/>
        </p:spPr>
      </p:pic>
      <p:graphicFrame>
        <p:nvGraphicFramePr>
          <p:cNvPr id="33793" name="Object 109"/>
          <p:cNvGraphicFramePr>
            <a:graphicFrameLocks noChangeAspect="1"/>
          </p:cNvGraphicFramePr>
          <p:nvPr/>
        </p:nvGraphicFramePr>
        <p:xfrm>
          <a:off x="7391400" y="158750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794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158750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IN" b="1" dirty="0" smtClean="0">
                <a:latin typeface="Times New Roman" pitchFamily="18" charset="0"/>
                <a:cs typeface="Times New Roman" pitchFamily="18" charset="0"/>
              </a:rPr>
              <a:t>Characteristics</a:t>
            </a:r>
            <a:r>
              <a:rPr lang="en-IN" dirty="0" smtClean="0">
                <a:latin typeface="Times New Roman" pitchFamily="18" charset="0"/>
                <a:cs typeface="Times New Roman" pitchFamily="18" charset="0"/>
              </a:rPr>
              <a:t/>
            </a:r>
            <a:br>
              <a:rPr lang="en-IN" dirty="0" smtClean="0">
                <a:latin typeface="Times New Roman" pitchFamily="18" charset="0"/>
                <a:cs typeface="Times New Roman" pitchFamily="18" charset="0"/>
              </a:rPr>
            </a:br>
            <a:endParaRPr lang="en-IN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838200"/>
            <a:ext cx="8229600" cy="4525963"/>
          </a:xfrm>
        </p:spPr>
        <p:txBody>
          <a:bodyPr/>
          <a:lstStyle/>
          <a:p>
            <a:pPr>
              <a:buNone/>
            </a:pPr>
            <a:endParaRPr lang="en-IN" sz="2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Vacuum Tubes</a:t>
            </a:r>
          </a:p>
          <a:p>
            <a:r>
              <a:rPr lang="en-US" sz="2600" dirty="0" smtClean="0">
                <a:latin typeface="Times New Roman" pitchFamily="18" charset="0"/>
                <a:cs typeface="Times New Roman" pitchFamily="18" charset="0"/>
              </a:rPr>
              <a:t>Magnetic Drums</a:t>
            </a:r>
            <a:endParaRPr lang="en-IN" sz="2600" dirty="0" smtClean="0">
              <a:latin typeface="Times New Roman" pitchFamily="18" charset="0"/>
              <a:cs typeface="Times New Roman" pitchFamily="18" charset="0"/>
            </a:endParaRP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Slow Operating Systems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Production of the heat 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Machine language was used for programming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First generation computers were unreliable</a:t>
            </a:r>
          </a:p>
          <a:p>
            <a:r>
              <a:rPr lang="en-IN" sz="2600" dirty="0" smtClean="0">
                <a:latin typeface="Times New Roman" pitchFamily="18" charset="0"/>
                <a:cs typeface="Times New Roman" pitchFamily="18" charset="0"/>
              </a:rPr>
              <a:t>They were difficult to program and use</a:t>
            </a:r>
          </a:p>
          <a:p>
            <a:pPr marL="342900" lvl="1" indent="-342900">
              <a:buFont typeface="Arial" charset="0"/>
              <a:buChar char="•"/>
            </a:pP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2" indent="-342900">
              <a:buNone/>
            </a:pPr>
            <a:endParaRPr lang="en-US" sz="2200" b="1" dirty="0" smtClean="0">
              <a:latin typeface="Times New Roman" pitchFamily="18" charset="0"/>
              <a:cs typeface="Times New Roman" pitchFamily="18" charset="0"/>
            </a:endParaRPr>
          </a:p>
          <a:p>
            <a:pPr marL="742950" lvl="2" indent="-342900">
              <a:buNone/>
            </a:pPr>
            <a:r>
              <a:rPr lang="en-US" sz="2200" b="1" dirty="0" smtClean="0">
                <a:latin typeface="Times New Roman" pitchFamily="18" charset="0"/>
                <a:cs typeface="Times New Roman" pitchFamily="18" charset="0"/>
              </a:rPr>
              <a:t>			</a:t>
            </a: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*Von Neumann Computers</a:t>
            </a:r>
            <a:endParaRPr lang="en-IN" b="1" dirty="0" smtClean="0">
              <a:latin typeface="Times New Roman" pitchFamily="18" charset="0"/>
              <a:cs typeface="Times New Roman" pitchFamily="18" charset="0"/>
            </a:endParaRPr>
          </a:p>
          <a:p>
            <a:endParaRPr lang="en-US" sz="2600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graphicFrame>
        <p:nvGraphicFramePr>
          <p:cNvPr id="32769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70" r:id="rId3" imgW="13937020" imgH="5409524" progId="">
                  <p:embed/>
                </p:oleObj>
              </mc:Choice>
              <mc:Fallback>
                <p:oleObj r:id="rId3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914400"/>
            <a:ext cx="8229600" cy="685799"/>
          </a:xfrm>
        </p:spPr>
        <p:txBody>
          <a:bodyPr/>
          <a:lstStyle/>
          <a:p>
            <a:pPr>
              <a:buFont typeface="Wingdings" pitchFamily="2" charset="2"/>
              <a:buChar char="v"/>
            </a:pPr>
            <a:r>
              <a:rPr lang="en-US" b="1" dirty="0" smtClean="0">
                <a:latin typeface="Times New Roman" pitchFamily="18" charset="0"/>
                <a:cs typeface="Times New Roman" pitchFamily="18" charset="0"/>
              </a:rPr>
              <a:t>Second Generation Computers (1956-1963):</a:t>
            </a:r>
          </a:p>
          <a:p>
            <a:pPr>
              <a:buFont typeface="Wingdings" pitchFamily="2" charset="2"/>
              <a:buChar char="v"/>
            </a:pPr>
            <a:endParaRPr lang="en-US" b="1" dirty="0" smtClean="0">
              <a:latin typeface="Times New Roman" pitchFamily="18" charset="0"/>
              <a:cs typeface="Times New Roman" pitchFamily="18" charset="0"/>
            </a:endParaRPr>
          </a:p>
          <a:p>
            <a:pPr>
              <a:buFont typeface="Wingdings" pitchFamily="2" charset="2"/>
              <a:buChar char="v"/>
            </a:pPr>
            <a:endParaRPr lang="en-IN" dirty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/>
            </a:pPr>
            <a:fld id="{71C07CE0-D148-4C07-82B7-688DB639420A}" type="datetime1">
              <a:rPr lang="en-US" smtClean="0"/>
              <a:pPr>
                <a:defRPr/>
              </a:pPr>
              <a:t>8/9/2017</a:t>
            </a:fld>
            <a:endParaRPr lang="en-IN" dirty="0"/>
          </a:p>
        </p:txBody>
      </p:sp>
      <p:pic>
        <p:nvPicPr>
          <p:cNvPr id="27650" name="Picture 2" descr="F:\LPU\Computer Architecture\PPT_images\2nd gen.jpg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1676400" y="2133600"/>
            <a:ext cx="5867400" cy="4124325"/>
          </a:xfrm>
          <a:prstGeom prst="rect">
            <a:avLst/>
          </a:prstGeom>
          <a:noFill/>
        </p:spPr>
      </p:pic>
      <p:graphicFrame>
        <p:nvGraphicFramePr>
          <p:cNvPr id="31745" name="Object 109"/>
          <p:cNvGraphicFramePr>
            <a:graphicFrameLocks noChangeAspect="1"/>
          </p:cNvGraphicFramePr>
          <p:nvPr/>
        </p:nvGraphicFramePr>
        <p:xfrm>
          <a:off x="7391400" y="85725"/>
          <a:ext cx="1676400" cy="679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46" r:id="rId4" imgW="13937020" imgH="5409524" progId="">
                  <p:embed/>
                </p:oleObj>
              </mc:Choice>
              <mc:Fallback>
                <p:oleObj r:id="rId4" imgW="13937020" imgH="5409524" progId="">
                  <p:embed/>
                  <p:pic>
                    <p:nvPicPr>
                      <p:cNvPr id="0" name="Object 109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391400" y="85725"/>
                        <a:ext cx="1676400" cy="679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14162</TotalTime>
  <Words>422</Words>
  <Application>Microsoft Office PowerPoint</Application>
  <PresentationFormat>On-screen Show (4:3)</PresentationFormat>
  <Paragraphs>140</Paragraphs>
  <Slides>21</Slides>
  <Notes>3</Notes>
  <HiddenSlides>0</HiddenSlides>
  <MMClips>0</MMClips>
  <ScaleCrop>false</ScaleCrop>
  <HeadingPairs>
    <vt:vector size="6" baseType="variant">
      <vt:variant>
        <vt:lpstr>Theme</vt:lpstr>
      </vt:variant>
      <vt:variant>
        <vt:i4>1</vt:i4>
      </vt:variant>
      <vt:variant>
        <vt:lpstr>Embedded OLE Servers</vt:lpstr>
      </vt:variant>
      <vt:variant>
        <vt:i4>0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Office Theme</vt:lpstr>
      <vt:lpstr>CSE211 COMPUTER ORGANIZATION AND DESIGN</vt:lpstr>
      <vt:lpstr>We Will Talk About</vt:lpstr>
      <vt:lpstr>Course details</vt:lpstr>
      <vt:lpstr>Basic Terms </vt:lpstr>
      <vt:lpstr>What are the components of Computers?</vt:lpstr>
      <vt:lpstr>Basic Organization of a Computer</vt:lpstr>
      <vt:lpstr>Historical Perspective</vt:lpstr>
      <vt:lpstr>Characteristics </vt:lpstr>
      <vt:lpstr>PowerPoint Presentation</vt:lpstr>
      <vt:lpstr>Characteristics</vt:lpstr>
      <vt:lpstr>Third Generation Computers (1964-1971)</vt:lpstr>
      <vt:lpstr>Characteristics</vt:lpstr>
      <vt:lpstr>Fourth Generation (1971- Present)</vt:lpstr>
      <vt:lpstr>Characteristics</vt:lpstr>
      <vt:lpstr>Fifth Generation Computers (Present and Beyond)</vt:lpstr>
      <vt:lpstr>About CSE 211</vt:lpstr>
      <vt:lpstr>Why Take CSE211? </vt:lpstr>
      <vt:lpstr>CSE 211 Implementation </vt:lpstr>
      <vt:lpstr>Course Assessment Model</vt:lpstr>
      <vt:lpstr>The course contents</vt:lpstr>
      <vt:lpstr>Computer Architecture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hp</dc:creator>
  <cp:lastModifiedBy>Gagandeep Singh</cp:lastModifiedBy>
  <cp:revision>148</cp:revision>
  <dcterms:created xsi:type="dcterms:W3CDTF">2013-10-21T21:58:54Z</dcterms:created>
  <dcterms:modified xsi:type="dcterms:W3CDTF">2017-08-09T05:30:21Z</dcterms:modified>
</cp:coreProperties>
</file>